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4" r:id="rId6"/>
    <p:sldId id="267" r:id="rId7"/>
    <p:sldId id="260" r:id="rId8"/>
    <p:sldId id="261" r:id="rId9"/>
    <p:sldId id="262" r:id="rId10"/>
    <p:sldId id="263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694778-1C55-9442-90B0-99A4AA766E75}" type="datetimeFigureOut">
              <a:rPr lang="en-US" smtClean="0"/>
              <a:t>1/11/19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F4091-6A41-AF40-9CE7-FC0C1C9FC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5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F4091-6A41-AF40-9CE7-FC0C1C9FCC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222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1/11/19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1/11/19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1/11/19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  <a:p>
            <a:pPr lvl="4"/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1/11/19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1/11/19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7402"/>
            <a:ext cx="8969339" cy="2342507"/>
          </a:xfrm>
        </p:spPr>
        <p:txBody>
          <a:bodyPr/>
          <a:lstStyle/>
          <a:p>
            <a:r>
              <a:rPr lang="en-US" sz="4400" dirty="0" smtClean="0"/>
              <a:t>SOUTHEAST COTTON COMMITTEE - SECC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2270589"/>
            <a:ext cx="8228013" cy="2714909"/>
          </a:xfrm>
        </p:spPr>
        <p:txBody>
          <a:bodyPr/>
          <a:lstStyle/>
          <a:p>
            <a:r>
              <a:rPr lang="en-US" sz="2400" dirty="0" smtClean="0"/>
              <a:t>SECC REPORT</a:t>
            </a:r>
          </a:p>
          <a:p>
            <a:r>
              <a:rPr lang="en-US" sz="2400" dirty="0" err="1" smtClean="0"/>
              <a:t>Januray</a:t>
            </a:r>
            <a:r>
              <a:rPr lang="en-US" sz="2400" dirty="0" smtClean="0"/>
              <a:t> 17, 2019</a:t>
            </a:r>
          </a:p>
          <a:p>
            <a:endParaRPr lang="en-US" sz="2400" dirty="0"/>
          </a:p>
          <a:p>
            <a:r>
              <a:rPr lang="en-US" sz="2400" dirty="0" smtClean="0"/>
              <a:t>By:  Kent Fountain, Chairman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42225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</p:spPr>
        <p:txBody>
          <a:bodyPr/>
          <a:lstStyle/>
          <a:p>
            <a:r>
              <a:rPr lang="en-US" dirty="0" smtClean="0"/>
              <a:t>Thank You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39783"/>
            <a:ext cx="7662864" cy="399780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Barry Strickland won the Grand Prize of $10,000</a:t>
            </a:r>
          </a:p>
          <a:p>
            <a:r>
              <a:rPr lang="en-US" dirty="0" smtClean="0"/>
              <a:t>Joe Martin-NC PAC won the 2</a:t>
            </a:r>
            <a:r>
              <a:rPr lang="en-US" baseline="30000" dirty="0" smtClean="0"/>
              <a:t>nd</a:t>
            </a:r>
            <a:r>
              <a:rPr lang="en-US" dirty="0" smtClean="0"/>
              <a:t> prize of $2,500.00.</a:t>
            </a:r>
          </a:p>
          <a:p>
            <a:r>
              <a:rPr lang="en-US" dirty="0" smtClean="0"/>
              <a:t>Ben Evans won the 3</a:t>
            </a:r>
            <a:r>
              <a:rPr lang="en-US" baseline="30000" dirty="0" smtClean="0"/>
              <a:t>rd</a:t>
            </a:r>
            <a:r>
              <a:rPr lang="en-US" dirty="0" smtClean="0"/>
              <a:t> prize of  $1,000.00.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15154" y="2539783"/>
            <a:ext cx="3195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2018 WINNERS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83749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SECC 2018 Gin 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568" y="2292346"/>
            <a:ext cx="7662864" cy="4565654"/>
          </a:xfrm>
        </p:spPr>
        <p:txBody>
          <a:bodyPr>
            <a:normAutofit/>
          </a:bodyPr>
          <a:lstStyle/>
          <a:p>
            <a:r>
              <a:rPr lang="en-US" b="1" dirty="0" smtClean="0"/>
              <a:t>Objective:</a:t>
            </a:r>
            <a:r>
              <a:rPr lang="en-US" dirty="0" smtClean="0"/>
              <a:t> Collect an annual ($0.25) per bale voluntary contribution through the Southeastern Cotton Ginners Association </a:t>
            </a:r>
            <a:r>
              <a:rPr lang="en-US" smtClean="0"/>
              <a:t>Member Gins.</a:t>
            </a:r>
            <a:endParaRPr lang="en-US" dirty="0" smtClean="0"/>
          </a:p>
          <a:p>
            <a:pPr lvl="1"/>
            <a:r>
              <a:rPr lang="en-US" dirty="0" smtClean="0"/>
              <a:t>Quality Gin, Inc.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Shellman</a:t>
            </a:r>
            <a:r>
              <a:rPr lang="en-US" dirty="0" smtClean="0"/>
              <a:t>, GA</a:t>
            </a:r>
          </a:p>
          <a:p>
            <a:pPr lvl="1"/>
            <a:r>
              <a:rPr lang="en-US" dirty="0" smtClean="0"/>
              <a:t>Coffee County Gin Co., Inc. </a:t>
            </a:r>
            <a:r>
              <a:rPr lang="mr-IN" dirty="0" smtClean="0"/>
              <a:t>–</a:t>
            </a:r>
            <a:r>
              <a:rPr lang="en-US" dirty="0" smtClean="0"/>
              <a:t> Douglas, GA</a:t>
            </a:r>
          </a:p>
          <a:p>
            <a:pPr lvl="1"/>
            <a:r>
              <a:rPr lang="en-US" dirty="0" smtClean="0"/>
              <a:t>Cotton Producers Co-op, Inc. </a:t>
            </a:r>
            <a:r>
              <a:rPr lang="mr-IN" dirty="0" smtClean="0"/>
              <a:t>–</a:t>
            </a:r>
            <a:r>
              <a:rPr lang="en-US" dirty="0" smtClean="0"/>
              <a:t> Tuscumbia, AL</a:t>
            </a:r>
          </a:p>
          <a:p>
            <a:pPr lvl="1"/>
            <a:r>
              <a:rPr lang="en-US" dirty="0" smtClean="0"/>
              <a:t>Commonwealth Gin </a:t>
            </a:r>
            <a:r>
              <a:rPr lang="mr-IN" dirty="0" smtClean="0"/>
              <a:t>–</a:t>
            </a:r>
            <a:r>
              <a:rPr lang="en-US" dirty="0" smtClean="0"/>
              <a:t> Windsor, VA</a:t>
            </a:r>
          </a:p>
          <a:p>
            <a:pPr lvl="1"/>
            <a:r>
              <a:rPr lang="en-US" dirty="0" smtClean="0"/>
              <a:t>South Hampton Gin, Inc. </a:t>
            </a:r>
            <a:r>
              <a:rPr lang="mr-IN" dirty="0" smtClean="0"/>
              <a:t>–</a:t>
            </a:r>
            <a:r>
              <a:rPr lang="en-US" dirty="0" smtClean="0"/>
              <a:t> Windsor, VA</a:t>
            </a:r>
          </a:p>
          <a:p>
            <a:pPr lvl="1"/>
            <a:r>
              <a:rPr lang="en-US" dirty="0" smtClean="0"/>
              <a:t>Suffolk Cotton Gin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Sufflok</a:t>
            </a:r>
            <a:r>
              <a:rPr lang="en-US" dirty="0" smtClean="0"/>
              <a:t>, VA</a:t>
            </a:r>
          </a:p>
          <a:p>
            <a:pPr lvl="1"/>
            <a:r>
              <a:rPr lang="en-US" dirty="0" err="1" smtClean="0"/>
              <a:t>Arabi</a:t>
            </a:r>
            <a:r>
              <a:rPr lang="en-US" dirty="0" smtClean="0"/>
              <a:t> Gin Co.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Arabi</a:t>
            </a:r>
            <a:r>
              <a:rPr lang="en-US" dirty="0" smtClean="0"/>
              <a:t>, GA</a:t>
            </a:r>
            <a:endParaRPr lang="en-US" dirty="0"/>
          </a:p>
          <a:p>
            <a:r>
              <a:rPr lang="en-US" b="1" dirty="0" smtClean="0"/>
              <a:t>Goal:</a:t>
            </a:r>
            <a:r>
              <a:rPr lang="en-US" dirty="0" smtClean="0"/>
              <a:t> For 2019, Sign-up Another 50-Gins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28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662" y="2770094"/>
            <a:ext cx="8599468" cy="3267169"/>
          </a:xfrm>
        </p:spPr>
        <p:txBody>
          <a:bodyPr/>
          <a:lstStyle/>
          <a:p>
            <a:r>
              <a:rPr lang="en-US" b="1" dirty="0"/>
              <a:t>The Checking Account Balance as of </a:t>
            </a:r>
            <a:r>
              <a:rPr lang="en-US" b="1" dirty="0" smtClean="0"/>
              <a:t>Nov. 30, 2018 is $41,354.26</a:t>
            </a:r>
          </a:p>
          <a:p>
            <a:r>
              <a:rPr lang="en-US" b="1" dirty="0" smtClean="0"/>
              <a:t>The </a:t>
            </a:r>
            <a:r>
              <a:rPr lang="en-US" b="1" dirty="0"/>
              <a:t>Checking Account Balance as of </a:t>
            </a:r>
            <a:r>
              <a:rPr lang="en-US" b="1" dirty="0" smtClean="0"/>
              <a:t>Nov. 30, 2017 was $48,597.73</a:t>
            </a:r>
          </a:p>
        </p:txBody>
      </p:sp>
    </p:spTree>
    <p:extLst>
      <p:ext uri="{BB962C8B-B14F-4D97-AF65-F5344CB8AC3E}">
        <p14:creationId xmlns:p14="http://schemas.microsoft.com/office/powerpoint/2010/main" val="4134138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0"/>
            <a:ext cx="8229600" cy="1380917"/>
          </a:xfrm>
        </p:spPr>
        <p:txBody>
          <a:bodyPr/>
          <a:lstStyle/>
          <a:p>
            <a:r>
              <a:rPr lang="en-US" smtClean="0"/>
              <a:t>2017-18 </a:t>
            </a:r>
            <a:br>
              <a:rPr lang="en-US" smtClean="0"/>
            </a:br>
            <a:r>
              <a:rPr lang="en-US" smtClean="0"/>
              <a:t>Reverse </a:t>
            </a:r>
            <a:r>
              <a:rPr lang="en-US" dirty="0" smtClean="0"/>
              <a:t>Raffle Tickets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2017 Goal was to sell 490 Tickets</a:t>
            </a:r>
          </a:p>
          <a:p>
            <a:r>
              <a:rPr lang="en-US" b="1" dirty="0" smtClean="0"/>
              <a:t>10 Auction Tickets were sold at Reception for a total of $12,700.00</a:t>
            </a:r>
          </a:p>
          <a:p>
            <a:r>
              <a:rPr lang="en-US" b="1" dirty="0" smtClean="0"/>
              <a:t>CASC Sold 458 Tickets totaling $68,700.00</a:t>
            </a:r>
          </a:p>
          <a:p>
            <a:r>
              <a:rPr lang="en-US" b="1" dirty="0" smtClean="0"/>
              <a:t>Total Collected was 67,900.00 </a:t>
            </a:r>
            <a:r>
              <a:rPr lang="mr-IN" b="1" dirty="0" smtClean="0"/>
              <a:t>–</a:t>
            </a:r>
            <a:r>
              <a:rPr lang="en-US" b="1" dirty="0" smtClean="0"/>
              <a:t> After winners remitted back partial winnings.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28435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Disbursements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57473"/>
            <a:ext cx="7662864" cy="424472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charset="2"/>
              <a:buChar char="v"/>
            </a:pPr>
            <a:r>
              <a:rPr lang="en-US" sz="2000" b="1" dirty="0" smtClean="0"/>
              <a:t>1/3		Palmer for Congress		$2,000.00</a:t>
            </a:r>
          </a:p>
          <a:p>
            <a:pPr>
              <a:spcBef>
                <a:spcPts val="0"/>
              </a:spcBef>
              <a:buFont typeface="Wingdings" charset="2"/>
              <a:buChar char="v"/>
            </a:pPr>
            <a:r>
              <a:rPr lang="en-US" sz="2000" b="1" dirty="0" smtClean="0"/>
              <a:t>1/3		Doug Jones for Senate		$2,500.00</a:t>
            </a:r>
          </a:p>
          <a:p>
            <a:pPr>
              <a:spcBef>
                <a:spcPts val="0"/>
              </a:spcBef>
              <a:buFont typeface="Wingdings" charset="2"/>
              <a:buChar char="v"/>
            </a:pPr>
            <a:r>
              <a:rPr lang="en-US" sz="2000" b="1" dirty="0" smtClean="0"/>
              <a:t>2/16		Robert Aderholt for Congress	$2,500.00</a:t>
            </a:r>
          </a:p>
          <a:p>
            <a:pPr>
              <a:spcBef>
                <a:spcPts val="0"/>
              </a:spcBef>
              <a:buFont typeface="Wingdings" charset="2"/>
              <a:buChar char="v"/>
            </a:pPr>
            <a:r>
              <a:rPr lang="en-US" sz="2000" b="1" dirty="0" smtClean="0"/>
              <a:t>3/1		Roby for Congress		$5,000.00</a:t>
            </a:r>
          </a:p>
          <a:p>
            <a:pPr>
              <a:spcBef>
                <a:spcPts val="0"/>
              </a:spcBef>
              <a:buFont typeface="Wingdings" charset="2"/>
              <a:buChar char="v"/>
            </a:pPr>
            <a:r>
              <a:rPr lang="en-US" sz="2000" b="1" dirty="0" smtClean="0"/>
              <a:t>3/1		Tom Graves for Congress	$2,500.00</a:t>
            </a:r>
          </a:p>
          <a:p>
            <a:pPr>
              <a:spcBef>
                <a:spcPts val="0"/>
              </a:spcBef>
              <a:buFont typeface="Wingdings" charset="2"/>
              <a:buChar char="v"/>
            </a:pPr>
            <a:r>
              <a:rPr lang="en-US" sz="2000" b="1" dirty="0" smtClean="0"/>
              <a:t>3/9		Mike Rogers for Congress	$2,000.00</a:t>
            </a:r>
          </a:p>
          <a:p>
            <a:pPr>
              <a:spcBef>
                <a:spcPts val="0"/>
              </a:spcBef>
              <a:buFont typeface="Wingdings" charset="2"/>
              <a:buChar char="v"/>
            </a:pPr>
            <a:r>
              <a:rPr lang="en-US" sz="2000" b="1" dirty="0" smtClean="0"/>
              <a:t>3/9		Tim Scott For Senate		$2,500.00</a:t>
            </a:r>
          </a:p>
          <a:p>
            <a:pPr>
              <a:spcBef>
                <a:spcPts val="0"/>
              </a:spcBef>
              <a:buFont typeface="Wingdings" charset="2"/>
              <a:buChar char="v"/>
            </a:pPr>
            <a:r>
              <a:rPr lang="en-US" sz="2000" b="1" dirty="0" smtClean="0"/>
              <a:t>3/9		Patrick McHenry for Congress	$3,000.00</a:t>
            </a:r>
          </a:p>
          <a:p>
            <a:pPr>
              <a:spcBef>
                <a:spcPts val="0"/>
              </a:spcBef>
              <a:buFont typeface="Wingdings" charset="2"/>
              <a:buChar char="v"/>
            </a:pPr>
            <a:r>
              <a:rPr lang="en-US" sz="2000" b="1" dirty="0" smtClean="0"/>
              <a:t>3/9		Karen Handel for Congress	$2,000.00</a:t>
            </a:r>
          </a:p>
          <a:p>
            <a:pPr>
              <a:spcBef>
                <a:spcPts val="0"/>
              </a:spcBef>
              <a:buFont typeface="Wingdings" charset="2"/>
              <a:buChar char="v"/>
            </a:pPr>
            <a:r>
              <a:rPr lang="en-US" sz="2000" b="1" dirty="0" smtClean="0"/>
              <a:t>3/9		Bobby Scott for Congress	$2,000.00</a:t>
            </a:r>
          </a:p>
          <a:p>
            <a:pPr>
              <a:spcBef>
                <a:spcPts val="0"/>
              </a:spcBef>
              <a:buFont typeface="Wingdings" charset="2"/>
              <a:buChar char="v"/>
            </a:pPr>
            <a:r>
              <a:rPr lang="en-US" sz="2000" b="1" dirty="0" smtClean="0"/>
              <a:t>3/9		Butterfield for Congress		$2,000.00</a:t>
            </a:r>
          </a:p>
          <a:p>
            <a:pPr>
              <a:spcBef>
                <a:spcPts val="0"/>
              </a:spcBef>
              <a:buFont typeface="Wingdings" charset="2"/>
              <a:buChar char="v"/>
            </a:pPr>
            <a:r>
              <a:rPr lang="en-US" sz="2000" b="1" dirty="0" smtClean="0"/>
              <a:t>3/9		Jim Clyburn for Congress	$2,000.00</a:t>
            </a:r>
          </a:p>
          <a:p>
            <a:pPr>
              <a:spcBef>
                <a:spcPts val="0"/>
              </a:spcBef>
              <a:buFont typeface="Wingdings" charset="2"/>
              <a:buChar char="v"/>
            </a:pPr>
            <a:r>
              <a:rPr lang="en-US" sz="2000" b="1" dirty="0" smtClean="0"/>
              <a:t>3/9		Friends of Mark Warner		$2,500.00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 smtClean="0"/>
              <a:t>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 b="1" dirty="0" smtClean="0"/>
              <a:t>				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659063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</a:t>
            </a:r>
            <a:r>
              <a:rPr lang="en-US" dirty="0"/>
              <a:t>Disbursements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568" y="2323168"/>
            <a:ext cx="7662864" cy="4334486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Font typeface="Wingdings" charset="2"/>
              <a:buChar char="v"/>
            </a:pPr>
            <a:r>
              <a:rPr lang="en-US" sz="2000" b="1" dirty="0" smtClean="0"/>
              <a:t>3/9		</a:t>
            </a:r>
            <a:r>
              <a:rPr lang="en-US" sz="2000" b="1" dirty="0" err="1" smtClean="0"/>
              <a:t>Kaine</a:t>
            </a:r>
            <a:r>
              <a:rPr lang="en-US" sz="2000" b="1" dirty="0" smtClean="0"/>
              <a:t> for Virginia		$3,000.00</a:t>
            </a:r>
            <a:endParaRPr lang="en-US" sz="2000" b="1" dirty="0"/>
          </a:p>
          <a:p>
            <a:pPr>
              <a:spcBef>
                <a:spcPts val="0"/>
              </a:spcBef>
              <a:buFont typeface="Wingdings" charset="2"/>
              <a:buChar char="v"/>
            </a:pPr>
            <a:r>
              <a:rPr lang="en-US" sz="2000" b="1" dirty="0" smtClean="0"/>
              <a:t>3/20		Defend America			$2,500.00</a:t>
            </a:r>
          </a:p>
          <a:p>
            <a:pPr>
              <a:spcBef>
                <a:spcPts val="0"/>
              </a:spcBef>
              <a:buFont typeface="Wingdings" charset="2"/>
              <a:buChar char="v"/>
            </a:pPr>
            <a:r>
              <a:rPr lang="en-US" sz="2000" b="1" dirty="0" smtClean="0"/>
              <a:t>3/20		Terri A. Sewell for Congress	$2,000.00</a:t>
            </a:r>
          </a:p>
          <a:p>
            <a:pPr>
              <a:spcBef>
                <a:spcPts val="0"/>
              </a:spcBef>
              <a:buFont typeface="Wingdings" charset="2"/>
              <a:buChar char="v"/>
            </a:pPr>
            <a:r>
              <a:rPr lang="en-US" sz="2000" b="1" dirty="0" smtClean="0"/>
              <a:t>3/22		Wells PAC			$3,500.00</a:t>
            </a:r>
          </a:p>
          <a:p>
            <a:pPr>
              <a:spcBef>
                <a:spcPts val="0"/>
              </a:spcBef>
              <a:buFont typeface="Wingdings" charset="2"/>
              <a:buChar char="v"/>
            </a:pPr>
            <a:r>
              <a:rPr lang="en-US" sz="2000" b="1" dirty="0" smtClean="0"/>
              <a:t>4/16		CAC				$5,000.00</a:t>
            </a:r>
          </a:p>
          <a:p>
            <a:pPr>
              <a:spcBef>
                <a:spcPts val="0"/>
              </a:spcBef>
              <a:buFont typeface="Wingdings" charset="2"/>
              <a:buChar char="v"/>
            </a:pPr>
            <a:r>
              <a:rPr lang="en-US" sz="2000" b="1" dirty="0" smtClean="0"/>
              <a:t>4/24		Buddy Carter for Congress	$2,500.00</a:t>
            </a:r>
          </a:p>
          <a:p>
            <a:pPr>
              <a:spcBef>
                <a:spcPts val="0"/>
              </a:spcBef>
              <a:buFont typeface="Wingdings" charset="2"/>
              <a:buChar char="v"/>
            </a:pPr>
            <a:r>
              <a:rPr lang="en-US" sz="2000" b="1" dirty="0" smtClean="0"/>
              <a:t>5/1		Hudson for Congress		$1,000.00</a:t>
            </a:r>
          </a:p>
          <a:p>
            <a:pPr>
              <a:spcBef>
                <a:spcPts val="0"/>
              </a:spcBef>
              <a:buFont typeface="Wingdings" charset="2"/>
              <a:buChar char="v"/>
            </a:pPr>
            <a:r>
              <a:rPr lang="en-US" sz="2000" b="1" dirty="0" smtClean="0"/>
              <a:t>5/11		Neal Dunn for Congress		$2,000.00</a:t>
            </a:r>
          </a:p>
          <a:p>
            <a:pPr>
              <a:spcBef>
                <a:spcPts val="0"/>
              </a:spcBef>
              <a:buFont typeface="Wingdings" charset="2"/>
              <a:buChar char="v"/>
            </a:pPr>
            <a:r>
              <a:rPr lang="en-US" sz="2000" b="1" dirty="0" smtClean="0"/>
              <a:t>5/11		</a:t>
            </a:r>
            <a:r>
              <a:rPr lang="en-US" sz="2000" b="1" dirty="0" err="1" smtClean="0"/>
              <a:t>McEachin</a:t>
            </a:r>
            <a:r>
              <a:rPr lang="en-US" sz="2000" b="1" dirty="0" smtClean="0"/>
              <a:t> for Congress		$1,000.00</a:t>
            </a:r>
          </a:p>
          <a:p>
            <a:pPr>
              <a:spcBef>
                <a:spcPts val="0"/>
              </a:spcBef>
              <a:buFont typeface="Wingdings" charset="2"/>
              <a:buChar char="v"/>
            </a:pPr>
            <a:r>
              <a:rPr lang="en-US" sz="2000" b="1" dirty="0" smtClean="0"/>
              <a:t>5/22		Cindy Hyde-Smith for US Senate	$1,000.00</a:t>
            </a:r>
          </a:p>
          <a:p>
            <a:pPr>
              <a:spcBef>
                <a:spcPts val="0"/>
              </a:spcBef>
              <a:buClr>
                <a:srgbClr val="92D050"/>
              </a:buClr>
              <a:buFont typeface="Wingdings" charset="2"/>
              <a:buChar char="v"/>
            </a:pPr>
            <a:r>
              <a:rPr lang="en-US" sz="2000" b="1" dirty="0"/>
              <a:t>6/4	</a:t>
            </a:r>
            <a:r>
              <a:rPr lang="en-US" sz="2000" b="1" dirty="0" smtClean="0"/>
              <a:t>	Rob </a:t>
            </a:r>
            <a:r>
              <a:rPr lang="en-US" sz="2000" b="1" dirty="0"/>
              <a:t>Woodall for Congress	$2,000.00</a:t>
            </a:r>
          </a:p>
          <a:p>
            <a:pPr>
              <a:spcBef>
                <a:spcPts val="0"/>
              </a:spcBef>
              <a:buClr>
                <a:srgbClr val="92D050"/>
              </a:buClr>
              <a:buFont typeface="Wingdings" charset="2"/>
              <a:buChar char="v"/>
            </a:pPr>
            <a:r>
              <a:rPr lang="en-US" sz="2000" b="1" dirty="0"/>
              <a:t>7/3	</a:t>
            </a:r>
            <a:r>
              <a:rPr lang="en-US" sz="2000" b="1" dirty="0" smtClean="0"/>
              <a:t>	Martha </a:t>
            </a:r>
            <a:r>
              <a:rPr lang="en-US" sz="2000" b="1" dirty="0"/>
              <a:t>Roby for Congress	$2,500.00</a:t>
            </a:r>
          </a:p>
          <a:p>
            <a:pPr>
              <a:spcBef>
                <a:spcPts val="0"/>
              </a:spcBef>
              <a:buClr>
                <a:srgbClr val="92D050"/>
              </a:buClr>
              <a:buFont typeface="Wingdings" charset="2"/>
              <a:buChar char="v"/>
            </a:pPr>
            <a:r>
              <a:rPr lang="en-US" sz="2000" b="1" dirty="0"/>
              <a:t>7/17	</a:t>
            </a:r>
            <a:r>
              <a:rPr lang="en-US" sz="2000" b="1" dirty="0" smtClean="0"/>
              <a:t>	Frank </a:t>
            </a:r>
            <a:r>
              <a:rPr lang="en-US" sz="2000" b="1" dirty="0"/>
              <a:t>Lucas for Congress	$1,000.00</a:t>
            </a:r>
          </a:p>
          <a:p>
            <a:pPr>
              <a:spcBef>
                <a:spcPts val="0"/>
              </a:spcBef>
              <a:buClr>
                <a:srgbClr val="92D050"/>
              </a:buClr>
              <a:buFont typeface="Wingdings" charset="2"/>
              <a:buChar char="v"/>
            </a:pPr>
            <a:r>
              <a:rPr lang="en-US" sz="2000" b="1" dirty="0"/>
              <a:t>7/18	</a:t>
            </a:r>
            <a:r>
              <a:rPr lang="en-US" sz="2000" b="1" dirty="0" smtClean="0"/>
              <a:t>	Mo </a:t>
            </a:r>
            <a:r>
              <a:rPr lang="en-US" sz="2000" b="1" dirty="0"/>
              <a:t>Brooks for Congress		$1,000.00</a:t>
            </a:r>
          </a:p>
          <a:p>
            <a:pPr>
              <a:spcBef>
                <a:spcPts val="0"/>
              </a:spcBef>
              <a:buClr>
                <a:srgbClr val="92D050"/>
              </a:buClr>
              <a:buFont typeface="Wingdings" charset="2"/>
              <a:buChar char="v"/>
            </a:pPr>
            <a:r>
              <a:rPr lang="en-US" sz="2000" b="1" dirty="0"/>
              <a:t>7/20	</a:t>
            </a:r>
            <a:r>
              <a:rPr lang="en-US" sz="2000" b="1" dirty="0" smtClean="0"/>
              <a:t>	Barry </a:t>
            </a:r>
            <a:r>
              <a:rPr lang="en-US" sz="2000" b="1" dirty="0"/>
              <a:t>Strickland		$8,000.00</a:t>
            </a:r>
          </a:p>
          <a:p>
            <a:pPr>
              <a:spcBef>
                <a:spcPts val="0"/>
              </a:spcBef>
              <a:buFont typeface="Wingdings" charset="2"/>
              <a:buChar char="v"/>
            </a:pP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91930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</a:t>
            </a:r>
            <a:r>
              <a:rPr lang="en-US" dirty="0"/>
              <a:t>Disbursements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70094"/>
            <a:ext cx="7662864" cy="349714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endParaRPr lang="en-US" sz="2400" b="1" dirty="0"/>
          </a:p>
          <a:p>
            <a:pPr>
              <a:spcBef>
                <a:spcPts val="0"/>
              </a:spcBef>
            </a:pPr>
            <a:endParaRPr lang="en-US" sz="2400" b="1" dirty="0"/>
          </a:p>
          <a:p>
            <a:pPr>
              <a:spcBef>
                <a:spcPts val="0"/>
              </a:spcBef>
            </a:pPr>
            <a:endParaRPr lang="en-US" sz="2400" b="1" dirty="0" smtClean="0"/>
          </a:p>
          <a:p>
            <a:pPr>
              <a:spcBef>
                <a:spcPts val="0"/>
              </a:spcBef>
            </a:pPr>
            <a:endParaRPr lang="en-US" sz="2400" b="1" dirty="0" smtClean="0"/>
          </a:p>
          <a:p>
            <a:pPr>
              <a:spcBef>
                <a:spcPts val="0"/>
              </a:spcBef>
            </a:pP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39775" y="2195086"/>
            <a:ext cx="727410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0"/>
              </a:spcBef>
              <a:buClr>
                <a:srgbClr val="92D050"/>
              </a:buClr>
              <a:buSzPct val="90000"/>
              <a:buFont typeface="Wingdings" charset="2"/>
              <a:buChar char="v"/>
            </a:pPr>
            <a:r>
              <a:rPr lang="en-US" sz="2000" b="1" dirty="0" smtClean="0"/>
              <a:t>7/26		Sanford Bishop for Congress	$2,500.00</a:t>
            </a:r>
          </a:p>
          <a:p>
            <a:pPr marL="342900" indent="-342900">
              <a:spcBef>
                <a:spcPts val="0"/>
              </a:spcBef>
              <a:buClr>
                <a:srgbClr val="92D050"/>
              </a:buClr>
              <a:buSzPct val="90000"/>
              <a:buFont typeface="Wingdings" charset="2"/>
              <a:buChar char="v"/>
            </a:pPr>
            <a:r>
              <a:rPr lang="en-US" sz="2000" b="1" dirty="0" smtClean="0"/>
              <a:t>8/9		Hudson for Congress		$1,500.00</a:t>
            </a:r>
          </a:p>
          <a:p>
            <a:pPr marL="342900" indent="-342900">
              <a:spcBef>
                <a:spcPts val="0"/>
              </a:spcBef>
              <a:buClr>
                <a:srgbClr val="92D050"/>
              </a:buClr>
              <a:buSzPct val="90000"/>
              <a:buFont typeface="Wingdings" charset="2"/>
              <a:buChar char="v"/>
            </a:pPr>
            <a:r>
              <a:rPr lang="en-US" sz="2000" b="1" dirty="0" smtClean="0"/>
              <a:t>8/14		</a:t>
            </a:r>
            <a:r>
              <a:rPr lang="en-US" sz="2000" b="1" dirty="0" err="1" smtClean="0"/>
              <a:t>Scalise</a:t>
            </a:r>
            <a:r>
              <a:rPr lang="en-US" sz="2000" b="1" dirty="0" smtClean="0"/>
              <a:t> Leadership Fund		$2,500.00</a:t>
            </a:r>
          </a:p>
          <a:p>
            <a:pPr marL="342900" indent="-342900">
              <a:spcBef>
                <a:spcPts val="0"/>
              </a:spcBef>
              <a:buClr>
                <a:srgbClr val="92D050"/>
              </a:buClr>
              <a:buSzPct val="90000"/>
              <a:buFont typeface="Wingdings" charset="2"/>
              <a:buChar char="v"/>
            </a:pPr>
            <a:r>
              <a:rPr lang="en-US" sz="2000" b="1" dirty="0" smtClean="0"/>
              <a:t>8/30		Bobby Scott for Congress	$1,500.00</a:t>
            </a:r>
          </a:p>
          <a:p>
            <a:pPr marL="342900" indent="-342900">
              <a:spcBef>
                <a:spcPts val="0"/>
              </a:spcBef>
              <a:buClr>
                <a:srgbClr val="92D050"/>
              </a:buClr>
              <a:buSzPct val="90000"/>
              <a:buFont typeface="Wingdings" charset="2"/>
              <a:buChar char="v"/>
            </a:pPr>
            <a:r>
              <a:rPr lang="en-US" sz="2000" b="1" dirty="0" smtClean="0"/>
              <a:t>9/5		Mo Brooks for Congress		$1,000.00</a:t>
            </a:r>
          </a:p>
          <a:p>
            <a:pPr marL="342900" indent="-342900">
              <a:spcBef>
                <a:spcPts val="0"/>
              </a:spcBef>
              <a:buClr>
                <a:srgbClr val="92D050"/>
              </a:buClr>
              <a:buSzPct val="90000"/>
              <a:buFont typeface="Wingdings" charset="2"/>
              <a:buChar char="v"/>
            </a:pPr>
            <a:r>
              <a:rPr lang="en-US" sz="2000" b="1" dirty="0" smtClean="0"/>
              <a:t>9/10		Marcia L. Fudge for Congress	$2,000.00</a:t>
            </a:r>
          </a:p>
          <a:p>
            <a:pPr marL="342900" indent="-342900">
              <a:spcBef>
                <a:spcPts val="0"/>
              </a:spcBef>
              <a:buClr>
                <a:srgbClr val="92D050"/>
              </a:buClr>
              <a:buSzPct val="90000"/>
              <a:buFont typeface="Wingdings" charset="2"/>
              <a:buChar char="v"/>
            </a:pPr>
            <a:r>
              <a:rPr lang="en-US" sz="2000" b="1" dirty="0" smtClean="0"/>
              <a:t>9/10		Battleground PAC		$2,000.00</a:t>
            </a:r>
          </a:p>
          <a:p>
            <a:pPr marL="342900" indent="-342900">
              <a:spcBef>
                <a:spcPts val="0"/>
              </a:spcBef>
              <a:buClr>
                <a:srgbClr val="92D050"/>
              </a:buClr>
              <a:buSzPct val="90000"/>
              <a:buFont typeface="Wingdings" charset="2"/>
              <a:buChar char="v"/>
            </a:pPr>
            <a:r>
              <a:rPr lang="en-US" sz="2000" b="1" dirty="0" smtClean="0"/>
              <a:t>9/10		Darren Soto For Congress	$2,500.00</a:t>
            </a:r>
          </a:p>
          <a:p>
            <a:pPr marL="342900" indent="-342900">
              <a:spcBef>
                <a:spcPts val="0"/>
              </a:spcBef>
              <a:buClr>
                <a:srgbClr val="92D050"/>
              </a:buClr>
              <a:buSzPct val="90000"/>
              <a:buFont typeface="Wingdings" charset="2"/>
              <a:buChar char="v"/>
            </a:pPr>
            <a:r>
              <a:rPr lang="en-US" sz="2000" b="1" dirty="0" smtClean="0"/>
              <a:t>9/24		Ted Yoho for Congress		$1,000.00</a:t>
            </a:r>
          </a:p>
          <a:p>
            <a:pPr marL="342900" indent="-342900">
              <a:spcBef>
                <a:spcPts val="0"/>
              </a:spcBef>
              <a:buClr>
                <a:srgbClr val="92D050"/>
              </a:buClr>
              <a:buSzPct val="90000"/>
              <a:buFont typeface="Wingdings" charset="2"/>
              <a:buChar char="v"/>
            </a:pPr>
            <a:r>
              <a:rPr lang="en-US" sz="2000" b="1" dirty="0" smtClean="0"/>
              <a:t>10/3</a:t>
            </a:r>
            <a:r>
              <a:rPr lang="en-US" sz="2000" b="1" dirty="0"/>
              <a:t>	</a:t>
            </a:r>
            <a:r>
              <a:rPr lang="en-US" sz="2000" b="1" dirty="0" smtClean="0"/>
              <a:t>	Mike </a:t>
            </a:r>
            <a:r>
              <a:rPr lang="en-US" sz="2000" b="1" dirty="0"/>
              <a:t>Rogers for Congress	$</a:t>
            </a:r>
            <a:r>
              <a:rPr lang="en-US" sz="2000" b="1" dirty="0" smtClean="0"/>
              <a:t>2,500.00</a:t>
            </a:r>
          </a:p>
          <a:p>
            <a:pPr marL="342900" indent="-342900">
              <a:spcBef>
                <a:spcPts val="0"/>
              </a:spcBef>
              <a:buClr>
                <a:srgbClr val="92D050"/>
              </a:buClr>
              <a:buSzPct val="90000"/>
              <a:buFont typeface="Wingdings" charset="2"/>
              <a:buChar char="v"/>
            </a:pPr>
            <a:r>
              <a:rPr lang="en-US" sz="2000" b="1" dirty="0" smtClean="0"/>
              <a:t>10/18 	Doug Jones for Senate		$2,500.00</a:t>
            </a:r>
          </a:p>
          <a:p>
            <a:pPr lvl="3">
              <a:spcBef>
                <a:spcPts val="0"/>
              </a:spcBef>
            </a:pPr>
            <a:endParaRPr lang="en-US" sz="1050" b="1" dirty="0"/>
          </a:p>
          <a:p>
            <a:pPr lvl="3">
              <a:spcBef>
                <a:spcPts val="0"/>
              </a:spcBef>
            </a:pPr>
            <a:r>
              <a:rPr lang="en-US" sz="2200" b="1" dirty="0" smtClean="0"/>
              <a:t>2018 Disbursements to Date - $92,000.00</a:t>
            </a:r>
          </a:p>
          <a:p>
            <a:pPr lvl="3">
              <a:spcBef>
                <a:spcPts val="0"/>
              </a:spcBef>
            </a:pPr>
            <a:r>
              <a:rPr lang="en-US" sz="2200" b="1" dirty="0" smtClean="0"/>
              <a:t>2017 Total Disbursements  -  $113,250.00</a:t>
            </a:r>
          </a:p>
          <a:p>
            <a:pPr lvl="3">
              <a:spcBef>
                <a:spcPts val="0"/>
              </a:spcBef>
            </a:pPr>
            <a:r>
              <a:rPr lang="en-US" sz="2200" b="1" dirty="0" smtClean="0"/>
              <a:t>2015 Total Disbursements  -  $62,089.00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880648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5140"/>
            <a:ext cx="8229600" cy="1380917"/>
          </a:xfrm>
        </p:spPr>
        <p:txBody>
          <a:bodyPr/>
          <a:lstStyle/>
          <a:p>
            <a:r>
              <a:rPr lang="en-US" smtClean="0"/>
              <a:t>2018-19</a:t>
            </a:r>
            <a:br>
              <a:rPr lang="en-US" smtClean="0"/>
            </a:br>
            <a:r>
              <a:rPr lang="en-US" smtClean="0"/>
              <a:t> Reverse </a:t>
            </a:r>
            <a:r>
              <a:rPr lang="en-US" dirty="0" smtClean="0"/>
              <a:t>Raffle Tickets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Each Grower and Ginner Board Member and Past President were mailed 6 tickets at $150.00 Each – Total $900.00</a:t>
            </a:r>
          </a:p>
          <a:p>
            <a:r>
              <a:rPr lang="en-US" sz="2400" b="1" smtClean="0"/>
              <a:t>2018-2019 </a:t>
            </a:r>
            <a:r>
              <a:rPr lang="en-US" sz="2400" b="1" dirty="0" smtClean="0"/>
              <a:t>Goal is to sell 500 Tickets</a:t>
            </a:r>
          </a:p>
          <a:p>
            <a:r>
              <a:rPr lang="en-US" sz="2400" b="1" dirty="0" smtClean="0"/>
              <a:t>Everyone is encouraged to sell more than there allotted tickets. 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66470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Prize Winners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70094"/>
            <a:ext cx="7662864" cy="3897834"/>
          </a:xfrm>
        </p:spPr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Place - $10,000.00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Place - $2,500.00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. Place - $1,000.00</a:t>
            </a:r>
          </a:p>
          <a:p>
            <a:r>
              <a:rPr lang="en-US" b="1" dirty="0" smtClean="0"/>
              <a:t>A winner is drawn at every 10</a:t>
            </a:r>
            <a:r>
              <a:rPr lang="en-US" b="1" baseline="30000" dirty="0" smtClean="0"/>
              <a:t>th</a:t>
            </a:r>
            <a:r>
              <a:rPr lang="en-US" b="1" dirty="0" smtClean="0"/>
              <a:t> ticket of the last 100 and allowed to pick a prize from the Gift Board.  ***Please remember to have a Proxy listed on each ticket so that someone can draw a prize if you are not present at the reception.  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001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2019 Reverse Raffle Gifts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6118"/>
            <a:ext cx="7945439" cy="4852736"/>
          </a:xfrm>
        </p:spPr>
        <p:txBody>
          <a:bodyPr>
            <a:normAutofit fontScale="85000" lnSpcReduction="10000"/>
          </a:bodyPr>
          <a:lstStyle/>
          <a:p>
            <a:r>
              <a:rPr lang="en-US" sz="2600" dirty="0" smtClean="0"/>
              <a:t>Red Land Cotton Sheet Sets </a:t>
            </a:r>
            <a:r>
              <a:rPr lang="mr-IN" sz="2600" dirty="0" smtClean="0"/>
              <a:t>–</a:t>
            </a:r>
            <a:r>
              <a:rPr lang="en-US" sz="2600" dirty="0" smtClean="0"/>
              <a:t> Donated by Mark Yeager </a:t>
            </a:r>
          </a:p>
          <a:p>
            <a:r>
              <a:rPr lang="en-US" sz="2600" dirty="0" smtClean="0"/>
              <a:t>North Carolina Cotton Producers – $500.00 Cash</a:t>
            </a:r>
          </a:p>
          <a:p>
            <a:r>
              <a:rPr lang="en-US" sz="2600" dirty="0" smtClean="0"/>
              <a:t>Southern Cotton Growers – (2) $500.00 Cash</a:t>
            </a:r>
          </a:p>
          <a:p>
            <a:r>
              <a:rPr lang="en-US" sz="2600" dirty="0" smtClean="0"/>
              <a:t>Virginia Cotton Growers – (1) $500.00 Cash</a:t>
            </a:r>
          </a:p>
          <a:p>
            <a:r>
              <a:rPr lang="en-US" sz="2600" dirty="0" smtClean="0"/>
              <a:t>Southeastern Cotton Ginners – (2) $500.00 Cash</a:t>
            </a:r>
          </a:p>
          <a:p>
            <a:r>
              <a:rPr lang="en-US" sz="2600" dirty="0" smtClean="0"/>
              <a:t>Bag of DP&amp;L Seed </a:t>
            </a:r>
            <a:r>
              <a:rPr lang="mr-IN" sz="2600" dirty="0" smtClean="0"/>
              <a:t>–</a:t>
            </a:r>
            <a:r>
              <a:rPr lang="en-US" sz="2600" dirty="0" smtClean="0"/>
              <a:t> Donated by David </a:t>
            </a:r>
            <a:r>
              <a:rPr lang="en-US" sz="2600" dirty="0" err="1" smtClean="0"/>
              <a:t>Dunlow</a:t>
            </a:r>
            <a:endParaRPr lang="en-US" sz="2600" dirty="0" smtClean="0"/>
          </a:p>
          <a:p>
            <a:r>
              <a:rPr lang="en-US" sz="2600" dirty="0" smtClean="0"/>
              <a:t>Bag of DP&amp;L Seed </a:t>
            </a:r>
            <a:r>
              <a:rPr lang="mr-IN" sz="2600" dirty="0" smtClean="0"/>
              <a:t>–</a:t>
            </a:r>
            <a:r>
              <a:rPr lang="en-US" sz="2600" dirty="0" smtClean="0"/>
              <a:t> Donated by Philip Edwards</a:t>
            </a:r>
          </a:p>
          <a:p>
            <a:r>
              <a:rPr lang="en-US" sz="2600" dirty="0" smtClean="0"/>
              <a:t>Colonel Littleton Briefcase </a:t>
            </a:r>
            <a:r>
              <a:rPr lang="mr-IN" sz="2600" dirty="0" smtClean="0"/>
              <a:t>–</a:t>
            </a:r>
            <a:r>
              <a:rPr lang="en-US" sz="2600" dirty="0" smtClean="0"/>
              <a:t> Donated by Southern Southeastern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801129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11644</TotalTime>
  <Words>410</Words>
  <Application>Microsoft Macintosh PowerPoint</Application>
  <PresentationFormat>On-screen Show (4:3)</PresentationFormat>
  <Paragraphs>100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Mangal</vt:lpstr>
      <vt:lpstr>Times New Roman</vt:lpstr>
      <vt:lpstr>Wingdings</vt:lpstr>
      <vt:lpstr>Arial</vt:lpstr>
      <vt:lpstr>Genesis</vt:lpstr>
      <vt:lpstr>SOUTHEAST COTTON COMMITTEE - SECC </vt:lpstr>
      <vt:lpstr>Revenue</vt:lpstr>
      <vt:lpstr>2017-18  Reverse Raffle Tickets</vt:lpstr>
      <vt:lpstr>2018 Disbursements</vt:lpstr>
      <vt:lpstr>2018 Disbursements</vt:lpstr>
      <vt:lpstr>2018 Disbursements</vt:lpstr>
      <vt:lpstr>2018-19  Reverse Raffle Tickets</vt:lpstr>
      <vt:lpstr>Prize Winners</vt:lpstr>
      <vt:lpstr>2019 Reverse Raffle Gifts</vt:lpstr>
      <vt:lpstr>Thank You </vt:lpstr>
      <vt:lpstr>SECC 2018 Gin Initiative</vt:lpstr>
    </vt:vector>
  </TitlesOfParts>
  <Company>Southern Southeastern, Inc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CASC Report</dc:title>
  <dc:creator>Susan Garrick</dc:creator>
  <cp:lastModifiedBy>Microsoft Office User</cp:lastModifiedBy>
  <cp:revision>101</cp:revision>
  <cp:lastPrinted>2019-01-14T15:56:22Z</cp:lastPrinted>
  <dcterms:created xsi:type="dcterms:W3CDTF">2012-06-20T15:45:48Z</dcterms:created>
  <dcterms:modified xsi:type="dcterms:W3CDTF">2019-01-14T15:56:41Z</dcterms:modified>
</cp:coreProperties>
</file>